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71" r:id="rId4"/>
    <p:sldId id="270" r:id="rId5"/>
    <p:sldId id="257" r:id="rId6"/>
    <p:sldId id="258" r:id="rId7"/>
    <p:sldId id="262" r:id="rId8"/>
    <p:sldId id="263" r:id="rId9"/>
    <p:sldId id="261" r:id="rId10"/>
    <p:sldId id="260" r:id="rId11"/>
    <p:sldId id="265" r:id="rId12"/>
    <p:sldId id="266" r:id="rId13"/>
    <p:sldId id="267" r:id="rId14"/>
    <p:sldId id="275" r:id="rId15"/>
    <p:sldId id="269" r:id="rId16"/>
    <p:sldId id="268" r:id="rId17"/>
    <p:sldId id="272" r:id="rId18"/>
    <p:sldId id="273" r:id="rId19"/>
    <p:sldId id="276" r:id="rId20"/>
    <p:sldId id="283" r:id="rId21"/>
    <p:sldId id="289" r:id="rId22"/>
    <p:sldId id="286" r:id="rId23"/>
    <p:sldId id="287" r:id="rId24"/>
    <p:sldId id="281" r:id="rId25"/>
    <p:sldId id="278" r:id="rId26"/>
    <p:sldId id="279" r:id="rId27"/>
    <p:sldId id="280" r:id="rId28"/>
    <p:sldId id="282" r:id="rId29"/>
    <p:sldId id="288" r:id="rId30"/>
    <p:sldId id="290" r:id="rId31"/>
    <p:sldId id="284" r:id="rId32"/>
    <p:sldId id="277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8B58E5-39A7-496E-AA0A-1B27FB424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3F8534B-B33C-424B-93B5-686581EC0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7C6C27-9E39-4F14-AD1C-33DE4C22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532E84-31B7-4A60-B961-062F9A70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ED239E-709B-4206-A6E0-5575248C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446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6D358D-BACE-4D1B-A5AB-649FB474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FF5359-8887-4BA8-B3F0-78BB3AEB4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FE9440-15FC-469A-B7B1-80BEFF4F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4B16753-C550-4FA8-A004-F44E5761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1460E5-1E52-4819-ADB7-5D73C4F9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17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FD9E8F9-7B20-4A63-ADDC-F000009E0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74E2C1C-A944-447E-B3C8-02C38059F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EDE360-6BA3-4ED8-B120-ABDBFC0D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1960CE-CF5C-41F3-9608-CA26E919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48F7D6-E596-4E42-8D0E-86775AFF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28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E1D121-F051-46C4-9055-8214B04D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4607C4-961C-43EE-BF0A-2353D4BC7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89A082-0E7E-4D2A-81C7-ABA01BEA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2D1684-1761-4344-9288-7037FE2E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6B32E0-F9EE-41D5-99AF-33D3CE63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555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27DB42-E75F-4239-9A8B-49455058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D978D28-4F61-46BF-AAFA-D3BE5131F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36EFD3-3931-4E62-96B1-10340F29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41CD47-0199-47D6-9DDC-E3D0D6FE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FB78D8-8906-4DC8-8069-02CCD51F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79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3FF488-98A8-4AF4-B005-31CF7562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C5C067-E3FB-4FCD-A050-0C3B22793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826A0A0-1C9E-4DE5-BE7A-02C87ADA6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CD7914-D643-4FCF-91E3-5D0F01D5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C5BAE73-D4BB-482D-9DBB-E34C0A13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AC569FF-BD4F-44F8-BF55-ADE10F6F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9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E6DBD9-8286-4EBE-B6EF-A24B7CDC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5F6D153-BDB2-4D27-AD1A-F7A503323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A0734D3-E5A2-4923-A38E-11F6F712E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5A83369-106E-4F49-B0EE-54B5DC10E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A61ACDC-41B1-4A71-9CB8-473128AC5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58C0F5C-6F29-4154-AEC7-32393872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DE34918-4904-4C53-9601-018CCBFD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B664080-2C6D-476E-9315-AFE1B1A6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980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33F191-79DF-4040-9C69-1F71959E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EDADE6C-0CFB-45DA-A301-91AB6EEA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5C090E8-AFB8-4430-BF10-83070ED9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02162F-9A84-4307-A278-5A982B4F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528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4679EE-1709-4BF8-B2CC-1B4399E0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7C1B11-A3E3-4A66-8783-358ADBA2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D52903-9F80-445B-A2E6-C185B6B6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389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EB73D6-1CED-423B-924F-469E578E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F77C48-0AFC-431B-B066-AD528B328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D7FA7F9-8BC4-4E2B-B141-BD3F5403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E472D6F-46B8-4E0A-9C86-665A9641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9AF3575-7DB1-4E93-80FB-CE4652C9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9354AA6-6BA0-46D1-940E-77E429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965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F0A5AC-3663-4B01-B3DF-F540B086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E1958F9-E648-4286-B776-EFAD4731B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B8E2D73-E62C-48FF-AF4F-950A7B7C5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A95F69-3238-43FC-B3B3-17F632740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711055D-2964-4F55-9BAC-27B4714E3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EDF27AE-A759-43CF-9B1D-EE2046D7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180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314D43C-F5E6-4857-8AB4-CF977A2D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865AE6-C5E5-4355-A749-FE830AC5C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57F75B-43A4-40FB-92C8-0400EB577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AE49C-1A16-40E4-AD62-8B3154900022}" type="datetimeFigureOut">
              <a:rPr lang="fi-FI" smtClean="0"/>
              <a:t>10.2.2021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991888-33B1-4205-AEDF-99D14C73E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FC731D-D905-45B4-8C46-BA4DCE166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5354D-3473-4717-A213-A08838D9A6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4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akkolaseura@gmail.co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akkolaseura.net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3D0ACBE0-0655-472F-93CD-6ECEBD31B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2" y="106884"/>
            <a:ext cx="8830538" cy="660851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250A1BA-33F6-4DA4-871F-56691EE7740D}"/>
              </a:ext>
            </a:extLst>
          </p:cNvPr>
          <p:cNvSpPr txBox="1"/>
          <p:nvPr/>
        </p:nvSpPr>
        <p:spPr>
          <a:xfrm>
            <a:off x="10199248" y="3216632"/>
            <a:ext cx="174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Sakkola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2116447-742B-4050-A30B-3AD3C19086E5}"/>
              </a:ext>
            </a:extLst>
          </p:cNvPr>
          <p:cNvSpPr txBox="1"/>
          <p:nvPr/>
        </p:nvSpPr>
        <p:spPr>
          <a:xfrm>
            <a:off x="9402550" y="6006624"/>
            <a:ext cx="338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Kartta Karjalan Liiton sivuilta</a:t>
            </a:r>
          </a:p>
        </p:txBody>
      </p:sp>
      <p:sp>
        <p:nvSpPr>
          <p:cNvPr id="7" name="Nuoli: Vasen 6">
            <a:extLst>
              <a:ext uri="{FF2B5EF4-FFF2-40B4-BE49-F238E27FC236}">
                <a16:creationId xmlns:a16="http://schemas.microsoft.com/office/drawing/2014/main" id="{F234E8FC-5FFF-469E-A730-892967FB2DDC}"/>
              </a:ext>
            </a:extLst>
          </p:cNvPr>
          <p:cNvSpPr/>
          <p:nvPr/>
        </p:nvSpPr>
        <p:spPr>
          <a:xfrm>
            <a:off x="8376224" y="3411140"/>
            <a:ext cx="1746312" cy="60452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2"/>
    </mc:Choice>
    <mc:Fallback xmlns="">
      <p:transition spd="slow" advTm="129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875E889B-2E0D-4E24-9B70-C4669825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r="-1" b="-1"/>
          <a:stretch/>
        </p:blipFill>
        <p:spPr>
          <a:xfrm rot="10800000"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FFF146B-BEE9-4083-81BD-BD870E4959F0}"/>
              </a:ext>
            </a:extLst>
          </p:cNvPr>
          <p:cNvSpPr txBox="1"/>
          <p:nvPr/>
        </p:nvSpPr>
        <p:spPr>
          <a:xfrm>
            <a:off x="9344025" y="4676776"/>
            <a:ext cx="26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err="1"/>
              <a:t>Saijanjoki</a:t>
            </a:r>
            <a:endParaRPr lang="fi-FI" sz="44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1DDA909-427F-4334-8CF7-0E0F883C4554}"/>
              </a:ext>
            </a:extLst>
          </p:cNvPr>
          <p:cNvSpPr txBox="1"/>
          <p:nvPr/>
        </p:nvSpPr>
        <p:spPr>
          <a:xfrm>
            <a:off x="9658350" y="5977652"/>
            <a:ext cx="220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40820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8"/>
    </mc:Choice>
    <mc:Fallback xmlns="">
      <p:transition spd="slow" advTm="92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 descr="Kuva, joka sisältää kohteen puu, ulko, taivas, ruoho&#10;&#10;Kuvaus luotu automaattisesti">
            <a:extLst>
              <a:ext uri="{FF2B5EF4-FFF2-40B4-BE49-F238E27FC236}">
                <a16:creationId xmlns:a16="http://schemas.microsoft.com/office/drawing/2014/main" id="{70D3EBAB-5E62-4C1A-A142-1C61E6B6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r="-2" b="-2"/>
          <a:stretch/>
        </p:blipFill>
        <p:spPr>
          <a:xfrm>
            <a:off x="634239" y="251182"/>
            <a:ext cx="6817950" cy="5525749"/>
          </a:xfrm>
          <a:prstGeom prst="rect">
            <a:avLst/>
          </a:prstGeom>
        </p:spPr>
      </p:pic>
      <p:pic>
        <p:nvPicPr>
          <p:cNvPr id="3" name="Kuva 2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DBCCE2CE-B84D-432B-B5AF-B0A9316F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"/>
          <a:stretch/>
        </p:blipFill>
        <p:spPr>
          <a:xfrm rot="5400000">
            <a:off x="6752298" y="958778"/>
            <a:ext cx="5513059" cy="409786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DE76298-C901-44FD-90CC-B172BE35E02F}"/>
              </a:ext>
            </a:extLst>
          </p:cNvPr>
          <p:cNvSpPr txBox="1"/>
          <p:nvPr/>
        </p:nvSpPr>
        <p:spPr>
          <a:xfrm>
            <a:off x="8334376" y="6164351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 Väinö Meskanen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18B9651-62BE-4DFC-8376-A16E461BA9CB}"/>
              </a:ext>
            </a:extLst>
          </p:cNvPr>
          <p:cNvSpPr txBox="1"/>
          <p:nvPr/>
        </p:nvSpPr>
        <p:spPr>
          <a:xfrm>
            <a:off x="523876" y="5764241"/>
            <a:ext cx="1103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Toivo Ruunan kotitalo, Pannusaaressa                      Pylkkään talon paikalla uudet perustukset </a:t>
            </a:r>
            <a:r>
              <a:rPr lang="fi-FI" sz="2000" dirty="0" err="1"/>
              <a:t>Haparaisissa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3611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6"/>
    </mc:Choice>
    <mc:Fallback xmlns="">
      <p:transition spd="slow" advTm="89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Kuva 2" descr="Kuva, joka sisältää kohteen taivas, ruoho, ulko, kenttä&#10;&#10;Kuvaus luotu automaattisesti">
            <a:extLst>
              <a:ext uri="{FF2B5EF4-FFF2-40B4-BE49-F238E27FC236}">
                <a16:creationId xmlns:a16="http://schemas.microsoft.com/office/drawing/2014/main" id="{0D37F574-A32D-4431-AAED-23DF5C6E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8" r="1" b="8601"/>
          <a:stretch/>
        </p:blipFill>
        <p:spPr>
          <a:xfrm rot="21480000">
            <a:off x="1117154" y="820614"/>
            <a:ext cx="9615590" cy="461990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992921-5FD9-4B37-857A-0121F1CB3D53}"/>
              </a:ext>
            </a:extLst>
          </p:cNvPr>
          <p:cNvSpPr txBox="1"/>
          <p:nvPr/>
        </p:nvSpPr>
        <p:spPr>
          <a:xfrm>
            <a:off x="9277350" y="5972175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Väinö Meskanen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9599F49-720F-48DE-B978-8461BCF978FB}"/>
              </a:ext>
            </a:extLst>
          </p:cNvPr>
          <p:cNvSpPr txBox="1"/>
          <p:nvPr/>
        </p:nvSpPr>
        <p:spPr>
          <a:xfrm>
            <a:off x="1714500" y="5606901"/>
            <a:ext cx="7010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         </a:t>
            </a:r>
            <a:r>
              <a:rPr lang="fi-FI" sz="4000" dirty="0" err="1"/>
              <a:t>Keljan</a:t>
            </a:r>
            <a:r>
              <a:rPr lang="fi-FI" sz="4000" dirty="0"/>
              <a:t> kylä, Suvanto</a:t>
            </a:r>
          </a:p>
        </p:txBody>
      </p:sp>
    </p:spTree>
    <p:extLst>
      <p:ext uri="{BB962C8B-B14F-4D97-AF65-F5344CB8AC3E}">
        <p14:creationId xmlns:p14="http://schemas.microsoft.com/office/powerpoint/2010/main" val="34844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1"/>
    </mc:Choice>
    <mc:Fallback xmlns="">
      <p:transition spd="slow" advTm="892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ho, puu, ulko, metsä&#10;&#10;Kuvaus luotu automaattisesti">
            <a:extLst>
              <a:ext uri="{FF2B5EF4-FFF2-40B4-BE49-F238E27FC236}">
                <a16:creationId xmlns:a16="http://schemas.microsoft.com/office/drawing/2014/main" id="{60587AF4-1EB5-4962-AAC1-FC16CAEB4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2" y="533400"/>
            <a:ext cx="8045687" cy="603426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F8AA17C-75FB-4D8B-89CC-FE58EAA2219F}"/>
              </a:ext>
            </a:extLst>
          </p:cNvPr>
          <p:cNvSpPr txBox="1"/>
          <p:nvPr/>
        </p:nvSpPr>
        <p:spPr>
          <a:xfrm>
            <a:off x="8496300" y="443468"/>
            <a:ext cx="32873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Keljan</a:t>
            </a:r>
            <a:r>
              <a:rPr lang="fi-FI" sz="3600" dirty="0"/>
              <a:t> taistelun  muistomerkki. </a:t>
            </a:r>
            <a:r>
              <a:rPr lang="fi-FI" sz="3600" dirty="0" err="1"/>
              <a:t>Keljassa</a:t>
            </a:r>
            <a:r>
              <a:rPr lang="fi-FI" sz="3600" dirty="0"/>
              <a:t> käytiin talvisodan jouluna  1939 koko sodan kulkuun merkittävästi vaikuttaneet torjuntataistelut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C955493-A7D9-43C3-9A56-DC7D54B9D767}"/>
              </a:ext>
            </a:extLst>
          </p:cNvPr>
          <p:cNvSpPr txBox="1"/>
          <p:nvPr/>
        </p:nvSpPr>
        <p:spPr>
          <a:xfrm>
            <a:off x="8705850" y="6045200"/>
            <a:ext cx="371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Väinö Meskanen</a:t>
            </a:r>
          </a:p>
        </p:txBody>
      </p:sp>
    </p:spTree>
    <p:extLst>
      <p:ext uri="{BB962C8B-B14F-4D97-AF65-F5344CB8AC3E}">
        <p14:creationId xmlns:p14="http://schemas.microsoft.com/office/powerpoint/2010/main" val="20419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3"/>
    </mc:Choice>
    <mc:Fallback xmlns="">
      <p:transition spd="slow" advTm="90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likkaa kuvaa nähdäksesi se täysikokoisena">
            <a:extLst>
              <a:ext uri="{FF2B5EF4-FFF2-40B4-BE49-F238E27FC236}">
                <a16:creationId xmlns:a16="http://schemas.microsoft.com/office/drawing/2014/main" id="{C5596C9E-8875-4091-83C1-D53197F7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824673"/>
            <a:ext cx="9017302" cy="568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5358F07-F892-439B-8E1B-4F10BEF4DA6F}"/>
              </a:ext>
            </a:extLst>
          </p:cNvPr>
          <p:cNvSpPr txBox="1"/>
          <p:nvPr/>
        </p:nvSpPr>
        <p:spPr>
          <a:xfrm>
            <a:off x="628651" y="352426"/>
            <a:ext cx="624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Sakkolan kirkko. Kortti. Kortissa päiväys 18.6.1920.</a:t>
            </a:r>
            <a:endParaRPr lang="fi-FI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2"/>
    </mc:Choice>
    <mc:Fallback xmlns="">
      <p:transition spd="slow" advTm="90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3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4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1EF3CB4-AD1D-4A33-BF3E-D0E6ED0C048B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Sakkolan kirkko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481BC6-52CE-42F9-8032-C86F8FC02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2206"/>
          <a:stretch/>
        </p:blipFill>
        <p:spPr bwMode="auto">
          <a:xfrm>
            <a:off x="3392434" y="127474"/>
            <a:ext cx="8616686" cy="66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7EA186B-3B4E-4A20-9DBE-56DEBE67C524}"/>
              </a:ext>
            </a:extLst>
          </p:cNvPr>
          <p:cNvSpPr txBox="1"/>
          <p:nvPr/>
        </p:nvSpPr>
        <p:spPr>
          <a:xfrm>
            <a:off x="428625" y="5981700"/>
            <a:ext cx="252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Kuvan lähde ei tiedossa</a:t>
            </a:r>
          </a:p>
        </p:txBody>
      </p:sp>
    </p:spTree>
    <p:extLst>
      <p:ext uri="{BB962C8B-B14F-4D97-AF65-F5344CB8AC3E}">
        <p14:creationId xmlns:p14="http://schemas.microsoft.com/office/powerpoint/2010/main" val="28614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"/>
    </mc:Choice>
    <mc:Fallback xmlns="">
      <p:transition spd="slow" advTm="968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C5076A8-376C-4FED-9610-E28428A20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24"/>
          <a:stretch/>
        </p:blipFill>
        <p:spPr>
          <a:xfrm>
            <a:off x="466343" y="475262"/>
            <a:ext cx="9135964" cy="5923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7BAB081-1E1A-48F8-8CFB-132AFAFA1C33}"/>
              </a:ext>
            </a:extLst>
          </p:cNvPr>
          <p:cNvSpPr txBox="1"/>
          <p:nvPr/>
        </p:nvSpPr>
        <p:spPr>
          <a:xfrm>
            <a:off x="9925051" y="1162050"/>
            <a:ext cx="1800606" cy="283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>
                <a:solidFill>
                  <a:schemeClr val="bg1"/>
                </a:solidFill>
              </a:rPr>
              <a:t>Riiskan</a:t>
            </a:r>
            <a:r>
              <a:rPr lang="fi-FI" sz="3600" dirty="0">
                <a:solidFill>
                  <a:schemeClr val="bg1"/>
                </a:solidFill>
              </a:rPr>
              <a:t> mylly</a:t>
            </a:r>
          </a:p>
          <a:p>
            <a:r>
              <a:rPr lang="fi-FI" sz="3600" dirty="0">
                <a:solidFill>
                  <a:schemeClr val="bg1"/>
                </a:solidFill>
              </a:rPr>
              <a:t>1900-</a:t>
            </a:r>
          </a:p>
          <a:p>
            <a:r>
              <a:rPr lang="fi-FI" sz="3600" dirty="0">
                <a:solidFill>
                  <a:schemeClr val="bg1"/>
                </a:solidFill>
              </a:rPr>
              <a:t>luvun alussa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5781E4C-2010-4CF6-82C7-0FE767EE1CE5}"/>
              </a:ext>
            </a:extLst>
          </p:cNvPr>
          <p:cNvSpPr txBox="1"/>
          <p:nvPr/>
        </p:nvSpPr>
        <p:spPr>
          <a:xfrm>
            <a:off x="9925051" y="5781675"/>
            <a:ext cx="322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Kuvan omistaja </a:t>
            </a:r>
          </a:p>
          <a:p>
            <a:r>
              <a:rPr lang="fi-FI" dirty="0"/>
              <a:t>Kirsi-Marja Falin</a:t>
            </a:r>
          </a:p>
        </p:txBody>
      </p:sp>
    </p:spTree>
    <p:extLst>
      <p:ext uri="{BB962C8B-B14F-4D97-AF65-F5344CB8AC3E}">
        <p14:creationId xmlns:p14="http://schemas.microsoft.com/office/powerpoint/2010/main" val="5901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1"/>
    </mc:Choice>
    <mc:Fallback xmlns="">
      <p:transition spd="slow" advTm="930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8882B7-97BE-4E9E-9487-1873220E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37571"/>
            <a:ext cx="7372350" cy="51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F96ECA9-2CBD-4410-9856-B6D94DE2E94C}"/>
              </a:ext>
            </a:extLst>
          </p:cNvPr>
          <p:cNvSpPr txBox="1"/>
          <p:nvPr/>
        </p:nvSpPr>
        <p:spPr>
          <a:xfrm>
            <a:off x="476250" y="514350"/>
            <a:ext cx="9258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Hovinkylän kansakoulu aloitti toimintansa 1924</a:t>
            </a:r>
            <a:endParaRPr lang="fi-FI" sz="2800" b="1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5B803D6-259D-469D-AD0D-C8F584FBD52F}"/>
              </a:ext>
            </a:extLst>
          </p:cNvPr>
          <p:cNvSpPr txBox="1"/>
          <p:nvPr/>
        </p:nvSpPr>
        <p:spPr>
          <a:xfrm>
            <a:off x="9029700" y="6086475"/>
            <a:ext cx="320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Kuvan omistaja Hilkka </a:t>
            </a:r>
            <a:r>
              <a:rPr lang="fi-FI" dirty="0" err="1"/>
              <a:t>Innamaa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73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"/>
    </mc:Choice>
    <mc:Fallback xmlns="">
      <p:transition spd="slow" advTm="943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5956387-77FC-4180-A3CD-9E308187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1138794"/>
            <a:ext cx="7315200" cy="50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65373BA-5752-4BF2-A4EE-7EFD93BAA92C}"/>
              </a:ext>
            </a:extLst>
          </p:cNvPr>
          <p:cNvSpPr txBox="1"/>
          <p:nvPr/>
        </p:nvSpPr>
        <p:spPr>
          <a:xfrm>
            <a:off x="285750" y="193565"/>
            <a:ext cx="100203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1940-luku</a:t>
            </a:r>
          </a:p>
          <a:p>
            <a:r>
              <a:rPr lang="fi-FI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Kiviniemen silta Karjalan Kannaksella venäläisten pommittamana</a:t>
            </a:r>
            <a:r>
              <a:rPr lang="fi-FI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fi-FI" sz="3200" b="1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B3C42C5-B64C-4CF0-8429-8F5839AC5967}"/>
              </a:ext>
            </a:extLst>
          </p:cNvPr>
          <p:cNvSpPr txBox="1"/>
          <p:nvPr/>
        </p:nvSpPr>
        <p:spPr>
          <a:xfrm rot="10800000" flipV="1">
            <a:off x="7943850" y="6182653"/>
            <a:ext cx="375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rgbClr val="000000"/>
                </a:solidFill>
                <a:effectLst/>
              </a:rPr>
              <a:t>Kuvan omistaja Kosti Kettunen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89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8"/>
    </mc:Choice>
    <mc:Fallback xmlns="">
      <p:transition spd="slow" advTm="96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04DC4C0-9EED-40D2-AD68-B2975B4D3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>
          <a:xfrm>
            <a:off x="552450" y="321733"/>
            <a:ext cx="11548534" cy="6214534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86006F81-96D0-49BF-A7C6-05D6D7964166}"/>
              </a:ext>
            </a:extLst>
          </p:cNvPr>
          <p:cNvSpPr txBox="1"/>
          <p:nvPr/>
        </p:nvSpPr>
        <p:spPr>
          <a:xfrm>
            <a:off x="6362700" y="2990850"/>
            <a:ext cx="5191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Sakkolan</a:t>
            </a:r>
            <a:r>
              <a:rPr lang="fi-FI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kirkkohansikkaat 1800-luvun</a:t>
            </a:r>
          </a:p>
          <a:p>
            <a:r>
              <a:rPr lang="fi-FI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mallin mukaan neulonut Pirjo Ramsi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1966BDC-D962-4F99-9D70-45DC9C3529D1}"/>
              </a:ext>
            </a:extLst>
          </p:cNvPr>
          <p:cNvSpPr txBox="1"/>
          <p:nvPr/>
        </p:nvSpPr>
        <p:spPr>
          <a:xfrm>
            <a:off x="552450" y="6115050"/>
            <a:ext cx="232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 Väinö Meskanen</a:t>
            </a:r>
          </a:p>
        </p:txBody>
      </p:sp>
    </p:spTree>
    <p:extLst>
      <p:ext uri="{BB962C8B-B14F-4D97-AF65-F5344CB8AC3E}">
        <p14:creationId xmlns:p14="http://schemas.microsoft.com/office/powerpoint/2010/main" val="3456306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D66C20A0-BCB4-4367-B61C-73C33027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64" y="219882"/>
            <a:ext cx="9220016" cy="65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1"/>
    </mc:Choice>
    <mc:Fallback xmlns="">
      <p:transition spd="slow" advTm="977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F81BA32-61CF-4D4F-A320-9FB00C0DD4A9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Sakkola-</a:t>
            </a:r>
            <a:r>
              <a:rPr lang="en-US" sz="3600" b="1" dirty="0" err="1"/>
              <a:t>Seuran</a:t>
            </a:r>
            <a:r>
              <a:rPr lang="en-US" sz="3600" b="1" dirty="0"/>
              <a:t> </a:t>
            </a:r>
            <a:r>
              <a:rPr lang="en-US" sz="3600" b="1" dirty="0" err="1"/>
              <a:t>edustusto</a:t>
            </a:r>
            <a:r>
              <a:rPr lang="en-US" sz="3600" b="1" dirty="0"/>
              <a:t> </a:t>
            </a:r>
            <a:r>
              <a:rPr lang="en-US" sz="3600" b="1" dirty="0" err="1"/>
              <a:t>Sakkolan</a:t>
            </a:r>
            <a:r>
              <a:rPr lang="en-US" sz="3600" b="1" dirty="0"/>
              <a:t> </a:t>
            </a:r>
            <a:r>
              <a:rPr lang="en-US" sz="3600" b="1" dirty="0" err="1"/>
              <a:t>kirkon</a:t>
            </a:r>
            <a:r>
              <a:rPr lang="en-US" sz="3600" b="1" dirty="0"/>
              <a:t> </a:t>
            </a:r>
            <a:r>
              <a:rPr lang="en-US" sz="3600" b="1" dirty="0" err="1"/>
              <a:t>sankarivainajien</a:t>
            </a:r>
            <a:r>
              <a:rPr lang="en-US" sz="3600" b="1" dirty="0"/>
              <a:t> </a:t>
            </a:r>
            <a:r>
              <a:rPr lang="en-US" sz="3600" b="1" dirty="0" err="1"/>
              <a:t>muistomerkillä</a:t>
            </a:r>
            <a:r>
              <a:rPr lang="en-US" sz="3600" b="1" dirty="0"/>
              <a:t> </a:t>
            </a:r>
            <a:r>
              <a:rPr lang="en-US" sz="3600" b="1" dirty="0" err="1"/>
              <a:t>sytyttämässä</a:t>
            </a:r>
            <a:r>
              <a:rPr lang="en-US" sz="3600" b="1" dirty="0"/>
              <a:t> </a:t>
            </a:r>
            <a:r>
              <a:rPr lang="en-US" sz="3600" b="1" dirty="0" err="1"/>
              <a:t>itsenäisyyspäiväkynttilät</a:t>
            </a:r>
            <a:r>
              <a:rPr lang="en-US" sz="3600" b="1" dirty="0"/>
              <a:t> 6.12.2017 </a:t>
            </a:r>
            <a:r>
              <a:rPr lang="en-US" sz="3600" b="1" dirty="0" err="1"/>
              <a:t>klo</a:t>
            </a:r>
            <a:r>
              <a:rPr lang="en-US" sz="3600" b="1" dirty="0"/>
              <a:t> 9.00</a:t>
            </a:r>
          </a:p>
        </p:txBody>
      </p:sp>
      <p:pic>
        <p:nvPicPr>
          <p:cNvPr id="3" name="Kuva 2" descr="Kuva, joka sisältää kohteen henkilö, ulko, lumi, seisominen&#10;&#10;Kuvaus luotu automaattisesti">
            <a:extLst>
              <a:ext uri="{FF2B5EF4-FFF2-40B4-BE49-F238E27FC236}">
                <a16:creationId xmlns:a16="http://schemas.microsoft.com/office/drawing/2014/main" id="{73A99B79-9574-4743-8435-4209D1C4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79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7E1FF918-DE70-4368-9E0C-B5A5932943DE}"/>
              </a:ext>
            </a:extLst>
          </p:cNvPr>
          <p:cNvSpPr txBox="1"/>
          <p:nvPr/>
        </p:nvSpPr>
        <p:spPr>
          <a:xfrm rot="10800000" flipV="1">
            <a:off x="9324974" y="6124574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Kuva Antti </a:t>
            </a:r>
            <a:r>
              <a:rPr lang="fi-FI" dirty="0" err="1"/>
              <a:t>Musakka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09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5"/>
    </mc:Choice>
    <mc:Fallback xmlns="">
      <p:transition spd="slow" advTm="942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lumi, ulko, puu, katettu&#10;&#10;Kuvaus luotu automaattisesti">
            <a:extLst>
              <a:ext uri="{FF2B5EF4-FFF2-40B4-BE49-F238E27FC236}">
                <a16:creationId xmlns:a16="http://schemas.microsoft.com/office/drawing/2014/main" id="{9759CFCA-FBCE-44D9-8DE1-66C3D9C7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78" y="643467"/>
            <a:ext cx="3495843" cy="557106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CE4FBE9-CFF6-4402-8C10-722460326CE7}"/>
              </a:ext>
            </a:extLst>
          </p:cNvPr>
          <p:cNvSpPr txBox="1"/>
          <p:nvPr/>
        </p:nvSpPr>
        <p:spPr>
          <a:xfrm>
            <a:off x="828676" y="1628775"/>
            <a:ext cx="30423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/>
              <a:t>Karjalaan jääneiden vainajien muistomerkki Hietaniemen hautausmaalla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41974D7-1D23-445D-9A9A-BA50A211F176}"/>
              </a:ext>
            </a:extLst>
          </p:cNvPr>
          <p:cNvSpPr txBox="1"/>
          <p:nvPr/>
        </p:nvSpPr>
        <p:spPr>
          <a:xfrm>
            <a:off x="8801100" y="5943600"/>
            <a:ext cx="213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Maikki Husman</a:t>
            </a:r>
          </a:p>
        </p:txBody>
      </p:sp>
    </p:spTree>
    <p:extLst>
      <p:ext uri="{BB962C8B-B14F-4D97-AF65-F5344CB8AC3E}">
        <p14:creationId xmlns:p14="http://schemas.microsoft.com/office/powerpoint/2010/main" val="14611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"/>
    </mc:Choice>
    <mc:Fallback xmlns="">
      <p:transition spd="slow" advTm="914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uu, ulko, henkilö, maa&#10;&#10;Kuvaus luotu automaattisesti">
            <a:extLst>
              <a:ext uri="{FF2B5EF4-FFF2-40B4-BE49-F238E27FC236}">
                <a16:creationId xmlns:a16="http://schemas.microsoft.com/office/drawing/2014/main" id="{0368DBD3-B511-4103-94E9-84CD84A1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87" y="643467"/>
            <a:ext cx="5571066" cy="557106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503681C-2A1F-4BEB-8BC1-44A08F789E4D}"/>
              </a:ext>
            </a:extLst>
          </p:cNvPr>
          <p:cNvSpPr txBox="1"/>
          <p:nvPr/>
        </p:nvSpPr>
        <p:spPr>
          <a:xfrm>
            <a:off x="619126" y="1809750"/>
            <a:ext cx="51500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/>
              <a:t>Sakkola-Seuran edustusto kunniakäynnillä Karjalaan jääneiden vainajien muistomerkillä Hietaniemen hautausmaalla toukokuussa 2016. Kuvassa Sakkola-Raudun kansallispuku.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3623CB9-8F84-4740-B015-D0C101D4AF9E}"/>
              </a:ext>
            </a:extLst>
          </p:cNvPr>
          <p:cNvSpPr txBox="1"/>
          <p:nvPr/>
        </p:nvSpPr>
        <p:spPr>
          <a:xfrm>
            <a:off x="619126" y="5991225"/>
            <a:ext cx="224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37402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9"/>
    </mc:Choice>
    <mc:Fallback xmlns="">
      <p:transition spd="slow" advTm="911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5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19A7FFD-7E84-41BC-84BD-8E66446DC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9534" y="643467"/>
            <a:ext cx="7452931" cy="557106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31452BF-5E72-4D6A-91C9-41431D6B6B65}"/>
              </a:ext>
            </a:extLst>
          </p:cNvPr>
          <p:cNvSpPr txBox="1"/>
          <p:nvPr/>
        </p:nvSpPr>
        <p:spPr>
          <a:xfrm>
            <a:off x="981075" y="1"/>
            <a:ext cx="9591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</a:rPr>
              <a:t>Sakkola-Seuran kirkkopyhä toukokuu 2015 , Vantaan Pyhän Laurin kirkko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CD96887-5522-44E8-822B-69276F1760D4}"/>
              </a:ext>
            </a:extLst>
          </p:cNvPr>
          <p:cNvSpPr txBox="1"/>
          <p:nvPr/>
        </p:nvSpPr>
        <p:spPr>
          <a:xfrm>
            <a:off x="9915525" y="5561229"/>
            <a:ext cx="1543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</a:t>
            </a:r>
          </a:p>
          <a:p>
            <a:r>
              <a:rPr lang="fi-FI" dirty="0" err="1"/>
              <a:t>TarjaSeuranen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51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8"/>
    </mc:Choice>
    <mc:Fallback xmlns="">
      <p:transition spd="slow" advTm="884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sisä, viivoitettu, useat, järjestetty&#10;&#10;Kuvaus luotu automaattisesti">
            <a:extLst>
              <a:ext uri="{FF2B5EF4-FFF2-40B4-BE49-F238E27FC236}">
                <a16:creationId xmlns:a16="http://schemas.microsoft.com/office/drawing/2014/main" id="{47376D18-50C6-4A26-BFA1-09CEE488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4" r="-1" b="19643"/>
          <a:stretch/>
        </p:blipFill>
        <p:spPr>
          <a:xfrm rot="10800000"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891338B-C2DE-4B97-B345-9E03D1152BF2}"/>
              </a:ext>
            </a:extLst>
          </p:cNvPr>
          <p:cNvSpPr txBox="1"/>
          <p:nvPr/>
        </p:nvSpPr>
        <p:spPr>
          <a:xfrm>
            <a:off x="657225" y="400050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/>
              <a:t>Piispa Teemu Laajasalo Sakkola-Seuran tarinalounaalla joulukuussa 2018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7D34DB5-D76B-4220-9271-3B5CF985E61B}"/>
              </a:ext>
            </a:extLst>
          </p:cNvPr>
          <p:cNvSpPr txBox="1"/>
          <p:nvPr/>
        </p:nvSpPr>
        <p:spPr>
          <a:xfrm>
            <a:off x="8677275" y="6172200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2691926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134"/>
    </mc:Choice>
    <mc:Fallback xmlns="">
      <p:transition spd="slow" advTm="913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isä, ruokapöytä&#10;&#10;Kuvaus luotu automaattisesti">
            <a:extLst>
              <a:ext uri="{FF2B5EF4-FFF2-40B4-BE49-F238E27FC236}">
                <a16:creationId xmlns:a16="http://schemas.microsoft.com/office/drawing/2014/main" id="{8231960A-052E-4297-849F-3BC0118CF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0524" y="413264"/>
            <a:ext cx="7607299" cy="568170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9607357-AC90-413A-B62E-AEAA96359CDD}"/>
              </a:ext>
            </a:extLst>
          </p:cNvPr>
          <p:cNvSpPr txBox="1"/>
          <p:nvPr/>
        </p:nvSpPr>
        <p:spPr>
          <a:xfrm>
            <a:off x="8286749" y="1638301"/>
            <a:ext cx="35147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dirty="0"/>
              <a:t>Sakkola-Seuran kevätretki 2019 </a:t>
            </a:r>
            <a:r>
              <a:rPr lang="fi-FI" sz="3600" b="1" dirty="0" err="1"/>
              <a:t>Pokrovan</a:t>
            </a:r>
            <a:r>
              <a:rPr lang="fi-FI" sz="3600" b="1" dirty="0"/>
              <a:t> luostari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8C16674-EDA5-4752-8853-420BC9B0D013}"/>
              </a:ext>
            </a:extLst>
          </p:cNvPr>
          <p:cNvSpPr txBox="1"/>
          <p:nvPr/>
        </p:nvSpPr>
        <p:spPr>
          <a:xfrm>
            <a:off x="9639300" y="6467475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42875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9"/>
    </mc:Choice>
    <mc:Fallback xmlns="">
      <p:transition spd="slow" advTm="912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henkilöt, ryhmä, useat&#10;&#10;Kuvaus luotu automaattisesti">
            <a:extLst>
              <a:ext uri="{FF2B5EF4-FFF2-40B4-BE49-F238E27FC236}">
                <a16:creationId xmlns:a16="http://schemas.microsoft.com/office/drawing/2014/main" id="{A632E5E0-B0E3-4F46-A5F3-A08AB1CDC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288925"/>
            <a:ext cx="8128000" cy="60706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F588B9B-B05E-4FB2-A24B-FCA6219DC139}"/>
              </a:ext>
            </a:extLst>
          </p:cNvPr>
          <p:cNvSpPr txBox="1"/>
          <p:nvPr/>
        </p:nvSpPr>
        <p:spPr>
          <a:xfrm flipH="1">
            <a:off x="8982075" y="895350"/>
            <a:ext cx="28670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dirty="0"/>
              <a:t>Sakkola-Seura syysretkellä taiteilijakoti Lallukassa syyskuussa 2018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B821498-015D-4EB6-B981-C42E85AA4605}"/>
              </a:ext>
            </a:extLst>
          </p:cNvPr>
          <p:cNvSpPr txBox="1"/>
          <p:nvPr/>
        </p:nvSpPr>
        <p:spPr>
          <a:xfrm>
            <a:off x="9353550" y="6359525"/>
            <a:ext cx="208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410558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9"/>
    </mc:Choice>
    <mc:Fallback xmlns="">
      <p:transition spd="slow" advTm="895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öytä, lautanen, ruoka, henkilö&#10;&#10;Kuvaus luotu automaattisesti">
            <a:extLst>
              <a:ext uri="{FF2B5EF4-FFF2-40B4-BE49-F238E27FC236}">
                <a16:creationId xmlns:a16="http://schemas.microsoft.com/office/drawing/2014/main" id="{B317C994-56F1-4288-B1F1-60DCB949B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0"/>
            <a:ext cx="68580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C9ABA5-1AC5-4222-A5D7-FD4C00662099}"/>
              </a:ext>
            </a:extLst>
          </p:cNvPr>
          <p:cNvSpPr txBox="1"/>
          <p:nvPr/>
        </p:nvSpPr>
        <p:spPr>
          <a:xfrm>
            <a:off x="142875" y="2234862"/>
            <a:ext cx="4953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/>
              <a:t>Sakkola-Seuran pikkujoulut Ravintola Kareliassa 2018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6EB2AEA-D4C5-43E0-8283-3CB40689C55F}"/>
              </a:ext>
            </a:extLst>
          </p:cNvPr>
          <p:cNvSpPr txBox="1"/>
          <p:nvPr/>
        </p:nvSpPr>
        <p:spPr>
          <a:xfrm>
            <a:off x="457200" y="6467475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23190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4"/>
    </mc:Choice>
    <mc:Fallback xmlns="">
      <p:transition spd="slow" advTm="882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henkilöt, ryhmä, väkijoukko&#10;&#10;Kuvaus luotu automaattisesti">
            <a:extLst>
              <a:ext uri="{FF2B5EF4-FFF2-40B4-BE49-F238E27FC236}">
                <a16:creationId xmlns:a16="http://schemas.microsoft.com/office/drawing/2014/main" id="{36C50130-F23B-492B-AE7C-B837C4FF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25" y="393700"/>
            <a:ext cx="8128000" cy="60706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A11B1EB-6636-4312-AD25-EEFEE11E8DF1}"/>
              </a:ext>
            </a:extLst>
          </p:cNvPr>
          <p:cNvSpPr txBox="1"/>
          <p:nvPr/>
        </p:nvSpPr>
        <p:spPr>
          <a:xfrm>
            <a:off x="412750" y="1828799"/>
            <a:ext cx="31210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/>
              <a:t>Sakkola-Seura museoraitsikka-ajelulla syyskuussa 2017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63C987C-47ED-4344-AC2B-025BA848444E}"/>
              </a:ext>
            </a:extLst>
          </p:cNvPr>
          <p:cNvSpPr txBox="1"/>
          <p:nvPr/>
        </p:nvSpPr>
        <p:spPr>
          <a:xfrm>
            <a:off x="412750" y="6391275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30404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"/>
    </mc:Choice>
    <mc:Fallback xmlns="">
      <p:transition spd="slow" advTm="943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henkilö, puku, sisä, seisominen&#10;&#10;Kuvaus luotu automaattisesti">
            <a:extLst>
              <a:ext uri="{FF2B5EF4-FFF2-40B4-BE49-F238E27FC236}">
                <a16:creationId xmlns:a16="http://schemas.microsoft.com/office/drawing/2014/main" id="{7880533B-19B1-4B3C-BB85-E775EDF7F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60" y="548640"/>
            <a:ext cx="5943600" cy="59436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77155FC-0511-4B64-84D9-639EE8CD752C}"/>
              </a:ext>
            </a:extLst>
          </p:cNvPr>
          <p:cNvSpPr txBox="1"/>
          <p:nvPr/>
        </p:nvSpPr>
        <p:spPr>
          <a:xfrm>
            <a:off x="448831" y="1733549"/>
            <a:ext cx="49703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 err="1">
                <a:solidFill>
                  <a:schemeClr val="bg1"/>
                </a:solidFill>
              </a:rPr>
              <a:t>Sakkolan</a:t>
            </a:r>
            <a:r>
              <a:rPr lang="fi-FI" sz="3200" b="1" dirty="0">
                <a:solidFill>
                  <a:schemeClr val="bg1"/>
                </a:solidFill>
              </a:rPr>
              <a:t> porsaita Veteraanien Rosvopaistitapahtumassa Valkeakoskella kesäkuussa 2016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9C7D4FD-5B94-46C7-B3C7-4903833FAFCF}"/>
              </a:ext>
            </a:extLst>
          </p:cNvPr>
          <p:cNvSpPr txBox="1"/>
          <p:nvPr/>
        </p:nvSpPr>
        <p:spPr>
          <a:xfrm>
            <a:off x="314325" y="6251316"/>
            <a:ext cx="221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3698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4"/>
    </mc:Choice>
    <mc:Fallback xmlns="">
      <p:transition spd="slow" advTm="86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teksti, merkki&#10;&#10;Kuvaus luotu automaattisesti">
            <a:extLst>
              <a:ext uri="{FF2B5EF4-FFF2-40B4-BE49-F238E27FC236}">
                <a16:creationId xmlns:a16="http://schemas.microsoft.com/office/drawing/2014/main" id="{3CA3E06C-DD74-4A3E-B5D3-B2503843B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" b="-1"/>
          <a:stretch/>
        </p:blipFill>
        <p:spPr>
          <a:xfrm>
            <a:off x="409574" y="-14940"/>
            <a:ext cx="11746297" cy="58464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kstiruutu 3">
            <a:extLst>
              <a:ext uri="{FF2B5EF4-FFF2-40B4-BE49-F238E27FC236}">
                <a16:creationId xmlns:a16="http://schemas.microsoft.com/office/drawing/2014/main" id="{8A8E5803-C772-4451-9D21-D9DB9F344306}"/>
              </a:ext>
            </a:extLst>
          </p:cNvPr>
          <p:cNvSpPr txBox="1"/>
          <p:nvPr/>
        </p:nvSpPr>
        <p:spPr>
          <a:xfrm>
            <a:off x="9544049" y="5944773"/>
            <a:ext cx="219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Kirsi-Marja Falin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631D58A-4E3F-4B53-8FFF-27C43FAA8C00}"/>
              </a:ext>
            </a:extLst>
          </p:cNvPr>
          <p:cNvSpPr txBox="1"/>
          <p:nvPr/>
        </p:nvSpPr>
        <p:spPr>
          <a:xfrm>
            <a:off x="561977" y="4905375"/>
            <a:ext cx="9429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solidFill>
                  <a:schemeClr val="bg1"/>
                </a:solidFill>
              </a:rPr>
              <a:t>Sakkola-Seura ry vuodesta 1962</a:t>
            </a:r>
          </a:p>
          <a:p>
            <a:r>
              <a:rPr lang="fi-FI" sz="2800" dirty="0">
                <a:hlinkClick r:id="rId3"/>
              </a:rPr>
              <a:t>sakkolaseura@gmail.com</a:t>
            </a:r>
            <a:endParaRPr lang="fi-FI" sz="2800" dirty="0"/>
          </a:p>
          <a:p>
            <a:r>
              <a:rPr lang="fi-FI" sz="2800" dirty="0">
                <a:hlinkClick r:id="rId4"/>
              </a:rPr>
              <a:t>www.sakkolaseura.net</a:t>
            </a:r>
            <a:r>
              <a:rPr lang="fi-FI" sz="2800" dirty="0"/>
              <a:t> ja Facebook-sivut: Sakkola-Seura ry</a:t>
            </a:r>
          </a:p>
        </p:txBody>
      </p:sp>
    </p:spTree>
    <p:extLst>
      <p:ext uri="{BB962C8B-B14F-4D97-AF65-F5344CB8AC3E}">
        <p14:creationId xmlns:p14="http://schemas.microsoft.com/office/powerpoint/2010/main" val="25510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"/>
    </mc:Choice>
    <mc:Fallback xmlns="">
      <p:transition spd="slow" advTm="274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uu, ulko, henkilö, puisto&#10;&#10;Kuvaus luotu automaattisesti">
            <a:extLst>
              <a:ext uri="{FF2B5EF4-FFF2-40B4-BE49-F238E27FC236}">
                <a16:creationId xmlns:a16="http://schemas.microsoft.com/office/drawing/2014/main" id="{40CF38AB-522F-45B9-9029-354015FCF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87" y="643467"/>
            <a:ext cx="7428088" cy="557106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B09FA6D-0FD5-4009-8327-AB69BB716851}"/>
              </a:ext>
            </a:extLst>
          </p:cNvPr>
          <p:cNvSpPr txBox="1"/>
          <p:nvPr/>
        </p:nvSpPr>
        <p:spPr>
          <a:xfrm>
            <a:off x="552450" y="2009775"/>
            <a:ext cx="3516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dirty="0"/>
              <a:t>Talkoissa Villa Salmelassa 07/2020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B06BECE-2C20-4EEA-9B29-1924F265333B}"/>
              </a:ext>
            </a:extLst>
          </p:cNvPr>
          <p:cNvSpPr txBox="1"/>
          <p:nvPr/>
        </p:nvSpPr>
        <p:spPr>
          <a:xfrm>
            <a:off x="809625" y="6038850"/>
            <a:ext cx="213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Maikki Husman</a:t>
            </a:r>
          </a:p>
        </p:txBody>
      </p:sp>
    </p:spTree>
    <p:extLst>
      <p:ext uri="{BB962C8B-B14F-4D97-AF65-F5344CB8AC3E}">
        <p14:creationId xmlns:p14="http://schemas.microsoft.com/office/powerpoint/2010/main" val="38446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4"/>
    </mc:Choice>
    <mc:Fallback xmlns="">
      <p:transition spd="slow" advTm="933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uu, ulko, ruoho, henkilö&#10;&#10;Kuvaus luotu automaattisesti">
            <a:extLst>
              <a:ext uri="{FF2B5EF4-FFF2-40B4-BE49-F238E27FC236}">
                <a16:creationId xmlns:a16="http://schemas.microsoft.com/office/drawing/2014/main" id="{FFE637BC-8082-46CE-A356-FD15AD3A6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421178"/>
            <a:ext cx="5372100" cy="40156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ruoho, ulko, puu, kasvi&#10;&#10;Kuvaus luotu automaattisesti">
            <a:extLst>
              <a:ext uri="{FF2B5EF4-FFF2-40B4-BE49-F238E27FC236}">
                <a16:creationId xmlns:a16="http://schemas.microsoft.com/office/drawing/2014/main" id="{194418BF-82A6-4D26-9B85-DF381FC47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421178"/>
            <a:ext cx="5372099" cy="4015644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B8505568-6B80-400A-B927-A1E0EBDB8528}"/>
              </a:ext>
            </a:extLst>
          </p:cNvPr>
          <p:cNvSpPr txBox="1"/>
          <p:nvPr/>
        </p:nvSpPr>
        <p:spPr>
          <a:xfrm>
            <a:off x="971550" y="600075"/>
            <a:ext cx="9353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Sakkola-Seuran talkoolaisia Villa Salmelassa heinäkuussa 2016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E07018-FD18-479D-862E-E61DC73DDDB6}"/>
              </a:ext>
            </a:extLst>
          </p:cNvPr>
          <p:cNvSpPr txBox="1"/>
          <p:nvPr/>
        </p:nvSpPr>
        <p:spPr>
          <a:xfrm>
            <a:off x="9410700" y="5981700"/>
            <a:ext cx="238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Kuvat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2308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"/>
    </mc:Choice>
    <mc:Fallback xmlns="">
      <p:transition spd="slow" advTm="935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taivas, henkilö, vesi&#10;&#10;Kuvaus luotu automaattisesti">
            <a:extLst>
              <a:ext uri="{FF2B5EF4-FFF2-40B4-BE49-F238E27FC236}">
                <a16:creationId xmlns:a16="http://schemas.microsoft.com/office/drawing/2014/main" id="{4CCE697F-439A-44DA-B1B9-88A1B7DF9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0"/>
            <a:ext cx="6858000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6FF9BA7-A2A6-4927-B93C-A3F0DFA4D6D1}"/>
              </a:ext>
            </a:extLst>
          </p:cNvPr>
          <p:cNvSpPr txBox="1"/>
          <p:nvPr/>
        </p:nvSpPr>
        <p:spPr>
          <a:xfrm>
            <a:off x="466725" y="838200"/>
            <a:ext cx="3619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b="1" dirty="0"/>
              <a:t>Sakkola-Seuran talkooviikon grilli-ilta Villa Salmelassa toukokuu 2019</a:t>
            </a:r>
          </a:p>
        </p:txBody>
      </p:sp>
    </p:spTree>
    <p:extLst>
      <p:ext uri="{BB962C8B-B14F-4D97-AF65-F5344CB8AC3E}">
        <p14:creationId xmlns:p14="http://schemas.microsoft.com/office/powerpoint/2010/main" val="33115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2"/>
    </mc:Choice>
    <mc:Fallback xmlns="">
      <p:transition spd="slow" advTm="1064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ylpyhuone&#10;&#10;Kuvaus luotu automaattisesti">
            <a:extLst>
              <a:ext uri="{FF2B5EF4-FFF2-40B4-BE49-F238E27FC236}">
                <a16:creationId xmlns:a16="http://schemas.microsoft.com/office/drawing/2014/main" id="{4CD53CE0-6662-48D7-B1E0-9544710B1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r="-1" b="2698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9310842-0BEB-4E62-B21A-969CD84C236F}"/>
              </a:ext>
            </a:extLst>
          </p:cNvPr>
          <p:cNvSpPr txBox="1"/>
          <p:nvPr/>
        </p:nvSpPr>
        <p:spPr>
          <a:xfrm>
            <a:off x="10001250" y="5886450"/>
            <a:ext cx="209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62B24B8-7999-4AD9-9251-A41696215B73}"/>
              </a:ext>
            </a:extLst>
          </p:cNvPr>
          <p:cNvSpPr txBox="1"/>
          <p:nvPr/>
        </p:nvSpPr>
        <p:spPr>
          <a:xfrm>
            <a:off x="209549" y="4933950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Porsaan on tehnyt  </a:t>
            </a:r>
          </a:p>
          <a:p>
            <a:r>
              <a:rPr lang="fi-FI" sz="2400" dirty="0"/>
              <a:t>Marja Naskali   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21B4C330-A43C-4CDC-ABCE-4E8232D536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05976" y="219075"/>
            <a:ext cx="2390774" cy="198437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ADAD1C6-9A05-44BB-B1AC-737812D41EE1}"/>
              </a:ext>
            </a:extLst>
          </p:cNvPr>
          <p:cNvSpPr txBox="1"/>
          <p:nvPr/>
        </p:nvSpPr>
        <p:spPr>
          <a:xfrm>
            <a:off x="209550" y="219076"/>
            <a:ext cx="2868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Sakkolan</a:t>
            </a:r>
            <a:r>
              <a:rPr lang="fi-FI" sz="3200" dirty="0"/>
              <a:t> rotuporsas aina tilaisuuksissa mukana</a:t>
            </a:r>
          </a:p>
        </p:txBody>
      </p:sp>
    </p:spTree>
    <p:extLst>
      <p:ext uri="{BB962C8B-B14F-4D97-AF65-F5344CB8AC3E}">
        <p14:creationId xmlns:p14="http://schemas.microsoft.com/office/powerpoint/2010/main" val="30687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7"/>
    </mc:Choice>
    <mc:Fallback xmlns="">
      <p:transition spd="slow" advTm="88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kstiruutu 4">
            <a:extLst>
              <a:ext uri="{FF2B5EF4-FFF2-40B4-BE49-F238E27FC236}">
                <a16:creationId xmlns:a16="http://schemas.microsoft.com/office/drawing/2014/main" id="{A5CC5699-1637-4644-AB94-660BEBD56840}"/>
              </a:ext>
            </a:extLst>
          </p:cNvPr>
          <p:cNvSpPr txBox="1"/>
          <p:nvPr/>
        </p:nvSpPr>
        <p:spPr>
          <a:xfrm>
            <a:off x="804672" y="4007333"/>
            <a:ext cx="6455833" cy="2203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00" dirty="0">
                <a:latin typeface="+mj-lt"/>
                <a:ea typeface="+mj-ea"/>
                <a:cs typeface="+mj-cs"/>
              </a:rPr>
              <a:t>    </a:t>
            </a:r>
            <a:r>
              <a:rPr lang="en-US" sz="5900" dirty="0" err="1">
                <a:latin typeface="+mj-lt"/>
                <a:ea typeface="+mj-ea"/>
                <a:cs typeface="+mj-cs"/>
              </a:rPr>
              <a:t>Sakkolan</a:t>
            </a:r>
            <a:r>
              <a:rPr lang="en-US" sz="5900" dirty="0">
                <a:latin typeface="+mj-lt"/>
                <a:ea typeface="+mj-ea"/>
                <a:cs typeface="+mj-cs"/>
              </a:rPr>
              <a:t> </a:t>
            </a:r>
            <a:r>
              <a:rPr lang="en-US" sz="5900" dirty="0" err="1">
                <a:latin typeface="+mj-lt"/>
                <a:ea typeface="+mj-ea"/>
                <a:cs typeface="+mj-cs"/>
              </a:rPr>
              <a:t>vaakuna</a:t>
            </a:r>
            <a:r>
              <a:rPr lang="en-US" sz="5900" dirty="0">
                <a:latin typeface="+mj-lt"/>
                <a:ea typeface="+mj-ea"/>
                <a:cs typeface="+mj-cs"/>
              </a:rPr>
              <a:t>               </a:t>
            </a:r>
            <a:r>
              <a:rPr lang="en-US" sz="5900" dirty="0" err="1">
                <a:latin typeface="+mj-lt"/>
                <a:ea typeface="+mj-ea"/>
                <a:cs typeface="+mj-cs"/>
              </a:rPr>
              <a:t>Sakkolan</a:t>
            </a:r>
            <a:r>
              <a:rPr lang="en-US" sz="5900" dirty="0">
                <a:latin typeface="+mj-lt"/>
                <a:ea typeface="+mj-ea"/>
                <a:cs typeface="+mj-cs"/>
              </a:rPr>
              <a:t> </a:t>
            </a:r>
            <a:r>
              <a:rPr lang="en-US" sz="5900" dirty="0" err="1">
                <a:latin typeface="+mj-lt"/>
                <a:ea typeface="+mj-ea"/>
                <a:cs typeface="+mj-cs"/>
              </a:rPr>
              <a:t>viiri</a:t>
            </a:r>
            <a:endParaRPr lang="en-US" sz="5900" dirty="0"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79275CF-1578-4483-97AC-90C4E0D640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760" y="168086"/>
            <a:ext cx="2184400" cy="2747834"/>
          </a:xfrm>
          <a:prstGeom prst="rect">
            <a:avLst/>
          </a:prstGeom>
          <a:noFill/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6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Kuva 2" descr="viiri">
            <a:extLst>
              <a:ext uri="{FF2B5EF4-FFF2-40B4-BE49-F238E27FC236}">
                <a16:creationId xmlns:a16="http://schemas.microsoft.com/office/drawing/2014/main" id="{28F8A9C8-671A-4C58-A9ED-65FEEBC7D7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4921" y="2123440"/>
            <a:ext cx="2618625" cy="4110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8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"/>
    </mc:Choice>
    <mc:Fallback xmlns="">
      <p:transition spd="slow" advTm="94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esi, ulko&#10;&#10;Kuvaus luotu automaattisesti">
            <a:extLst>
              <a:ext uri="{FF2B5EF4-FFF2-40B4-BE49-F238E27FC236}">
                <a16:creationId xmlns:a16="http://schemas.microsoft.com/office/drawing/2014/main" id="{B24A7031-929D-466E-AF87-92C5A4E3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4079" y="393700"/>
            <a:ext cx="8128000" cy="60706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2DF371A-B459-4B67-8936-C10537B35791}"/>
              </a:ext>
            </a:extLst>
          </p:cNvPr>
          <p:cNvSpPr txBox="1"/>
          <p:nvPr/>
        </p:nvSpPr>
        <p:spPr>
          <a:xfrm>
            <a:off x="9631680" y="1757680"/>
            <a:ext cx="21234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Vuoksen kuohuja </a:t>
            </a:r>
            <a:r>
              <a:rPr lang="fi-FI" sz="2800" dirty="0"/>
              <a:t>Kiviniemessä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0955637-3DCD-4434-8314-3DF82326EAC5}"/>
              </a:ext>
            </a:extLst>
          </p:cNvPr>
          <p:cNvSpPr txBox="1"/>
          <p:nvPr/>
        </p:nvSpPr>
        <p:spPr>
          <a:xfrm>
            <a:off x="9631680" y="5923280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17160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6"/>
    </mc:Choice>
    <mc:Fallback xmlns="">
      <p:transition spd="slow" advTm="78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Kuva 2" descr="Kuva, joka sisältää kohteen taivas, ulko, vesi, puu&#10;&#10;Kuvaus luotu automaattisesti">
            <a:extLst>
              <a:ext uri="{FF2B5EF4-FFF2-40B4-BE49-F238E27FC236}">
                <a16:creationId xmlns:a16="http://schemas.microsoft.com/office/drawing/2014/main" id="{EABF0E56-C762-4335-AAA5-78FEF79A7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4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E4B4D9C-491E-4383-AA94-8AE7CDE9A605}"/>
              </a:ext>
            </a:extLst>
          </p:cNvPr>
          <p:cNvSpPr txBox="1"/>
          <p:nvPr/>
        </p:nvSpPr>
        <p:spPr>
          <a:xfrm>
            <a:off x="2962275" y="5791201"/>
            <a:ext cx="566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Kiviniemen rautatiesillalta Suvannolle päin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C44A6A3-85C1-48A8-8CC8-BEF840F09890}"/>
              </a:ext>
            </a:extLst>
          </p:cNvPr>
          <p:cNvSpPr txBox="1"/>
          <p:nvPr/>
        </p:nvSpPr>
        <p:spPr>
          <a:xfrm>
            <a:off x="9353906" y="6026329"/>
            <a:ext cx="226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42646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7"/>
    </mc:Choice>
    <mc:Fallback xmlns="">
      <p:transition spd="slow" advTm="93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kasvi, puu&#10;&#10;Kuvaus luotu automaattisesti">
            <a:extLst>
              <a:ext uri="{FF2B5EF4-FFF2-40B4-BE49-F238E27FC236}">
                <a16:creationId xmlns:a16="http://schemas.microsoft.com/office/drawing/2014/main" id="{0EE57A49-D14C-4288-A147-B89A5CA9D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1241" y="867966"/>
            <a:ext cx="6857999" cy="512206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1FD10CE-B259-46EB-920A-3A8F64184A78}"/>
              </a:ext>
            </a:extLst>
          </p:cNvPr>
          <p:cNvSpPr txBox="1"/>
          <p:nvPr/>
        </p:nvSpPr>
        <p:spPr>
          <a:xfrm>
            <a:off x="1087120" y="2240280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err="1"/>
              <a:t>Petäjärven</a:t>
            </a:r>
            <a:r>
              <a:rPr lang="fi-FI" sz="4400" dirty="0"/>
              <a:t> mäntyjä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9A91066-B615-45B7-94AE-ADDC00DE45A6}"/>
              </a:ext>
            </a:extLst>
          </p:cNvPr>
          <p:cNvSpPr txBox="1"/>
          <p:nvPr/>
        </p:nvSpPr>
        <p:spPr>
          <a:xfrm>
            <a:off x="771525" y="600075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                          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31699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"/>
    </mc:Choice>
    <mc:Fallback xmlns="">
      <p:transition spd="slow" advTm="94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ruoho, ulko, vuori&#10;&#10;Kuvaus luotu automaattisesti">
            <a:extLst>
              <a:ext uri="{FF2B5EF4-FFF2-40B4-BE49-F238E27FC236}">
                <a16:creationId xmlns:a16="http://schemas.microsoft.com/office/drawing/2014/main" id="{CCFFFA8B-E33B-41AB-9831-B144AA714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4" r="-1" b="21276"/>
          <a:stretch/>
        </p:blipFill>
        <p:spPr>
          <a:xfrm rot="10800000"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134A5-9E5F-4D12-BED5-FB3335543994}"/>
              </a:ext>
            </a:extLst>
          </p:cNvPr>
          <p:cNvSpPr txBox="1"/>
          <p:nvPr/>
        </p:nvSpPr>
        <p:spPr>
          <a:xfrm>
            <a:off x="4379976" y="5009083"/>
            <a:ext cx="6976872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Petäjärven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niittyjä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BE38985-3ED0-4F2A-B602-EEA1FDAFFEB5}"/>
              </a:ext>
            </a:extLst>
          </p:cNvPr>
          <p:cNvSpPr txBox="1"/>
          <p:nvPr/>
        </p:nvSpPr>
        <p:spPr>
          <a:xfrm>
            <a:off x="9582150" y="6152379"/>
            <a:ext cx="220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dirty="0">
                <a:solidFill>
                  <a:schemeClr val="bg1"/>
                </a:solidFill>
              </a:rPr>
              <a:t>Kuva Tarja Seuranen</a:t>
            </a:r>
          </a:p>
        </p:txBody>
      </p:sp>
    </p:spTree>
    <p:extLst>
      <p:ext uri="{BB962C8B-B14F-4D97-AF65-F5344CB8AC3E}">
        <p14:creationId xmlns:p14="http://schemas.microsoft.com/office/powerpoint/2010/main" val="422868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820"/>
    </mc:Choice>
    <mc:Fallback xmlns="">
      <p:transition spd="slow" advTm="8820"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298</Words>
  <Application>Microsoft Office PowerPoint</Application>
  <PresentationFormat>Laajakuva</PresentationFormat>
  <Paragraphs>69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Impact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Kirsi-Marja Falin</dc:creator>
  <cp:lastModifiedBy>Kirsi-Marja Falin</cp:lastModifiedBy>
  <cp:revision>51</cp:revision>
  <dcterms:created xsi:type="dcterms:W3CDTF">2021-02-03T21:59:56Z</dcterms:created>
  <dcterms:modified xsi:type="dcterms:W3CDTF">2021-02-10T10:39:07Z</dcterms:modified>
</cp:coreProperties>
</file>